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9" r:id="rId1"/>
  </p:sldMasterIdLst>
  <p:sldIdLst>
    <p:sldId id="282" r:id="rId2"/>
    <p:sldId id="283" r:id="rId3"/>
    <p:sldId id="284" r:id="rId4"/>
    <p:sldId id="288" r:id="rId5"/>
    <p:sldId id="289" r:id="rId6"/>
    <p:sldId id="290" r:id="rId7"/>
    <p:sldId id="291" r:id="rId8"/>
    <p:sldId id="297" r:id="rId9"/>
    <p:sldId id="292" r:id="rId10"/>
    <p:sldId id="29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56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07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47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48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95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729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752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79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673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8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17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7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lima@ufpa.br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5402" y="464330"/>
            <a:ext cx="9601196" cy="1303867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/>
              <a:t>A REFORMA DO ENSINO MÉDIO DO GOVERNO (ILEGÍTIMO) TEMER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98813" y="3684494"/>
            <a:ext cx="9601196" cy="1694330"/>
          </a:xfrm>
        </p:spPr>
        <p:txBody>
          <a:bodyPr>
            <a:no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b="1" dirty="0" err="1" smtClean="0"/>
              <a:t>Profº</a:t>
            </a:r>
            <a:r>
              <a:rPr lang="pt-BR" sz="2400" b="1" dirty="0" smtClean="0"/>
              <a:t> Ronaldo Marcos de Lima Araujo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800" dirty="0" smtClean="0"/>
              <a:t>Universidade Federal do Pará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800" dirty="0" smtClean="0"/>
              <a:t>Programa de Pós-Graduação em Currículo e Gestão da Escola Básica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800" dirty="0" smtClean="0"/>
              <a:t>Grupo de Estudos e Pesquisas sobre Trabalho e Educação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1800" b="1" dirty="0" smtClean="0">
                <a:hlinkClick r:id="rId2"/>
              </a:rPr>
              <a:t>rlima@ufpa.br</a:t>
            </a:r>
            <a:r>
              <a:rPr lang="pt-BR" sz="1800" b="1" dirty="0" smtClean="0"/>
              <a:t> </a:t>
            </a:r>
            <a:endParaRPr lang="pt-BR" sz="1800" b="1" dirty="0"/>
          </a:p>
        </p:txBody>
      </p:sp>
    </p:spTree>
    <p:extLst>
      <p:ext uri="{BB962C8B-B14F-4D97-AF65-F5344CB8AC3E}">
        <p14:creationId xmlns:p14="http://schemas.microsoft.com/office/powerpoint/2010/main" val="227151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5400" dirty="0" smtClean="0"/>
              <a:t>OBRIGADO!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287453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iniciais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8490" y="1737360"/>
            <a:ext cx="10550827" cy="4434840"/>
          </a:xfrm>
        </p:spPr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pt-BR" sz="2800" dirty="0" smtClean="0"/>
              <a:t> O </a:t>
            </a:r>
            <a:r>
              <a:rPr lang="pt-BR" sz="2800" dirty="0"/>
              <a:t>ensino médio </a:t>
            </a:r>
            <a:r>
              <a:rPr lang="pt-BR" sz="2800" dirty="0" smtClean="0"/>
              <a:t>é </a:t>
            </a:r>
            <a:r>
              <a:rPr lang="pt-BR" sz="2800" dirty="0"/>
              <a:t>objeto </a:t>
            </a:r>
            <a:r>
              <a:rPr lang="pt-BR" sz="2800" dirty="0" smtClean="0"/>
              <a:t>e campo de disputas políticas</a:t>
            </a:r>
            <a:endParaRPr lang="pt-BR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800" dirty="0" smtClean="0"/>
              <a:t> Proposta </a:t>
            </a:r>
            <a:r>
              <a:rPr lang="pt-BR" sz="2800" dirty="0"/>
              <a:t>construída sem debate, tendo </a:t>
            </a:r>
            <a:r>
              <a:rPr lang="pt-BR" sz="2800" dirty="0" smtClean="0"/>
              <a:t>o CONSED e grandes </a:t>
            </a:r>
            <a:r>
              <a:rPr lang="pt-BR" sz="2800" dirty="0"/>
              <a:t>grupos empresarias como </a:t>
            </a:r>
            <a:r>
              <a:rPr lang="pt-BR" sz="2800" dirty="0" smtClean="0"/>
              <a:t>interlocutores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800" dirty="0" smtClean="0"/>
              <a:t>A </a:t>
            </a:r>
            <a:r>
              <a:rPr lang="pt-BR" sz="2800" dirty="0"/>
              <a:t>MP – Medida Provisória </a:t>
            </a:r>
            <a:r>
              <a:rPr lang="pt-BR" sz="2800" dirty="0" smtClean="0"/>
              <a:t>746, de 22/09/2016, tem </a:t>
            </a:r>
            <a:r>
              <a:rPr lang="pt-BR" sz="2800" dirty="0"/>
              <a:t>força de lei mas precisa ser aprovada em 120 dias.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800" dirty="0" smtClean="0"/>
              <a:t> Assume </a:t>
            </a:r>
            <a:r>
              <a:rPr lang="pt-BR" sz="2800" dirty="0"/>
              <a:t>a forma de “Política </a:t>
            </a:r>
            <a:r>
              <a:rPr lang="pt-BR" sz="2800" dirty="0" smtClean="0"/>
              <a:t>Nacional </a:t>
            </a:r>
            <a:r>
              <a:rPr lang="pt-BR" sz="2800" dirty="0"/>
              <a:t>de Educação em Tempo Integral”, mas </a:t>
            </a:r>
            <a:r>
              <a:rPr lang="pt-BR" sz="2800" dirty="0" smtClean="0"/>
              <a:t>apresenta apenas algumas ações de </a:t>
            </a:r>
            <a:r>
              <a:rPr lang="pt-BR" sz="2800" dirty="0"/>
              <a:t>um programa.</a:t>
            </a:r>
          </a:p>
        </p:txBody>
      </p:sp>
    </p:spTree>
    <p:extLst>
      <p:ext uri="{BB962C8B-B14F-4D97-AF65-F5344CB8AC3E}">
        <p14:creationId xmlns:p14="http://schemas.microsoft.com/office/powerpoint/2010/main" val="227853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17663"/>
            <a:ext cx="10058400" cy="1450757"/>
          </a:xfrm>
        </p:spPr>
        <p:txBody>
          <a:bodyPr>
            <a:noAutofit/>
          </a:bodyPr>
          <a:lstStyle/>
          <a:p>
            <a:r>
              <a:rPr lang="pt-BR" sz="3200" b="1" dirty="0" smtClean="0"/>
              <a:t>1. </a:t>
            </a:r>
            <a:r>
              <a:rPr lang="pt-BR" sz="3600" b="1" dirty="0" smtClean="0"/>
              <a:t>PRINCIPAIS MEDIDAS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66482" y="1738157"/>
            <a:ext cx="10901776" cy="4452035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pt-BR" sz="2400" dirty="0"/>
              <a:t>A MP altera a LDB e a Lei do FUNDEB</a:t>
            </a:r>
            <a:r>
              <a:rPr lang="pt-BR" sz="2400" dirty="0" smtClean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pt-BR" sz="2400" dirty="0" smtClean="0"/>
              <a:t>Formalmente, fomenta </a:t>
            </a:r>
            <a:r>
              <a:rPr lang="pt-BR" sz="2400" dirty="0"/>
              <a:t>a implementação das escolas </a:t>
            </a:r>
            <a:r>
              <a:rPr lang="pt-BR" sz="2400" dirty="0" smtClean="0"/>
              <a:t>de ensino médio em </a:t>
            </a:r>
            <a:r>
              <a:rPr lang="pt-BR" sz="2400" dirty="0"/>
              <a:t>tempo integral </a:t>
            </a:r>
          </a:p>
          <a:p>
            <a:pPr marL="457200" lvl="0" indent="-457200">
              <a:buFont typeface="+mj-lt"/>
              <a:buAutoNum type="arabicPeriod"/>
            </a:pPr>
            <a:r>
              <a:rPr lang="pt-BR" sz="2400" dirty="0"/>
              <a:t>Se faz acompanhar de uma “Política” </a:t>
            </a:r>
            <a:r>
              <a:rPr lang="pt-BR" sz="2400" dirty="0" smtClean="0"/>
              <a:t>que propõe </a:t>
            </a:r>
            <a:r>
              <a:rPr lang="pt-BR" sz="2400" dirty="0"/>
              <a:t>o atendimento de até 250 mil alunos de ensino médio em escolas de tempo integral, com investimento de 500 milhões por anos, em até 4 anos (sendo 2 mil por aluno).</a:t>
            </a:r>
          </a:p>
          <a:p>
            <a:pPr marL="457200" lvl="0" indent="-457200">
              <a:buFont typeface="+mj-lt"/>
              <a:buAutoNum type="arabicPeriod"/>
            </a:pPr>
            <a:r>
              <a:rPr lang="pt-BR" sz="2400" dirty="0"/>
              <a:t>Prevê um teto de atendimento de 5% das escolas da rede, sendo no máximo 30 por </a:t>
            </a:r>
            <a:r>
              <a:rPr lang="pt-BR" sz="2400" dirty="0" smtClean="0"/>
              <a:t>estado</a:t>
            </a:r>
            <a:r>
              <a:rPr lang="pt-BR" sz="2400" dirty="0"/>
              <a:t> </a:t>
            </a:r>
            <a:r>
              <a:rPr lang="pt-BR" sz="2400" dirty="0" smtClean="0"/>
              <a:t>(a meta 6 do PNE indica 50% das escolas públicas e 25% dos alunos atendidos em escolas de tempo integral, até 2024).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400" dirty="0" smtClean="0"/>
              <a:t>Propõe </a:t>
            </a:r>
            <a:r>
              <a:rPr lang="pt-BR" sz="2400" dirty="0"/>
              <a:t>a ampliação anual da carga horária para as escolas que aderirem ao Programa de escolas de tempo </a:t>
            </a:r>
            <a:r>
              <a:rPr lang="pt-BR" sz="2400" dirty="0" smtClean="0"/>
              <a:t>integral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39472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5402" y="368299"/>
            <a:ext cx="9601196" cy="1303867"/>
          </a:xfrm>
        </p:spPr>
        <p:txBody>
          <a:bodyPr>
            <a:noAutofit/>
          </a:bodyPr>
          <a:lstStyle/>
          <a:p>
            <a:pPr lvl="0"/>
            <a:r>
              <a:rPr lang="pt-BR" sz="3600" b="1" dirty="0" smtClean="0"/>
              <a:t>1. PRINCIPAIS MEDIDAS</a:t>
            </a:r>
            <a:r>
              <a:rPr lang="pt-BR" sz="3200" b="1" dirty="0" smtClean="0"/>
              <a:t> (continuação)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64776" y="1699060"/>
            <a:ext cx="11134165" cy="3918278"/>
          </a:xfrm>
        </p:spPr>
        <p:txBody>
          <a:bodyPr>
            <a:noAutofit/>
          </a:bodyPr>
          <a:lstStyle/>
          <a:p>
            <a:r>
              <a:rPr lang="pt-BR" sz="2400" dirty="0" smtClean="0"/>
              <a:t>6. Flexibiliza o currículo </a:t>
            </a:r>
            <a:r>
              <a:rPr lang="pt-BR" sz="2400" dirty="0"/>
              <a:t>a partir </a:t>
            </a:r>
            <a:r>
              <a:rPr lang="pt-BR" sz="2400" dirty="0" smtClean="0"/>
              <a:t>da metade do </a:t>
            </a:r>
            <a:r>
              <a:rPr lang="pt-BR" sz="2400" dirty="0"/>
              <a:t>2° </a:t>
            </a:r>
            <a:r>
              <a:rPr lang="pt-BR" sz="2400" dirty="0" smtClean="0"/>
              <a:t>ano, introduzindo </a:t>
            </a:r>
            <a:r>
              <a:rPr lang="pt-BR" sz="2400" dirty="0"/>
              <a:t>a divisão por itinerários formativos, considerando 4 áreas de conhecimento ou a formação </a:t>
            </a:r>
            <a:r>
              <a:rPr lang="pt-BR" sz="2400" dirty="0" smtClean="0"/>
              <a:t>técnica.</a:t>
            </a:r>
            <a:endParaRPr lang="pt-BR" sz="2400" dirty="0"/>
          </a:p>
          <a:p>
            <a:pPr lvl="1"/>
            <a:r>
              <a:rPr lang="pt-BR" sz="2400" dirty="0"/>
              <a:t>a flexibilidade não é para os alunos ou para as escolas, mas para os sistemas</a:t>
            </a:r>
          </a:p>
          <a:p>
            <a:pPr lvl="1"/>
            <a:r>
              <a:rPr lang="pt-BR" sz="2400" dirty="0"/>
              <a:t>foco no currículo</a:t>
            </a:r>
          </a:p>
          <a:p>
            <a:r>
              <a:rPr lang="pt-BR" sz="2400" dirty="0"/>
              <a:t>7</a:t>
            </a:r>
            <a:r>
              <a:rPr lang="pt-BR" sz="2400" dirty="0" smtClean="0"/>
              <a:t>. Limita a </a:t>
            </a:r>
            <a:r>
              <a:rPr lang="pt-BR" sz="2400" dirty="0"/>
              <a:t>carga horária do </a:t>
            </a:r>
            <a:r>
              <a:rPr lang="pt-BR" sz="2400" dirty="0" smtClean="0"/>
              <a:t>BNCC a ser trabalhada:</a:t>
            </a:r>
          </a:p>
          <a:p>
            <a:pPr lvl="1"/>
            <a:r>
              <a:rPr lang="pt-BR" sz="2400" dirty="0" smtClean="0"/>
              <a:t>Reduz </a:t>
            </a:r>
            <a:r>
              <a:rPr lang="pt-BR" sz="2400" dirty="0"/>
              <a:t>o ensino médio para 1,5 ano. </a:t>
            </a:r>
            <a:r>
              <a:rPr lang="pt-BR" sz="2400" dirty="0" smtClean="0"/>
              <a:t>São 1.200 </a:t>
            </a:r>
            <a:r>
              <a:rPr lang="pt-BR" sz="2400" dirty="0" err="1"/>
              <a:t>hs</a:t>
            </a:r>
            <a:r>
              <a:rPr lang="pt-BR" sz="2400" dirty="0"/>
              <a:t> obrigatórias e 3.000 horas flexibilizadas.</a:t>
            </a:r>
          </a:p>
          <a:p>
            <a:pPr lvl="0"/>
            <a:r>
              <a:rPr lang="pt-BR" sz="2400" dirty="0"/>
              <a:t>8</a:t>
            </a:r>
            <a:r>
              <a:rPr lang="pt-BR" sz="2400" dirty="0" smtClean="0"/>
              <a:t>. Possibilidade </a:t>
            </a:r>
            <a:r>
              <a:rPr lang="pt-BR" sz="2400" dirty="0"/>
              <a:t>de organização do </a:t>
            </a:r>
            <a:r>
              <a:rPr lang="pt-BR" sz="2400" dirty="0">
                <a:solidFill>
                  <a:schemeClr val="tx1"/>
                </a:solidFill>
              </a:rPr>
              <a:t>ensino médio por módulos ou por sistema de </a:t>
            </a:r>
            <a:r>
              <a:rPr lang="pt-BR" sz="2400" dirty="0" smtClean="0"/>
              <a:t>créditos</a:t>
            </a:r>
          </a:p>
          <a:p>
            <a:r>
              <a:rPr lang="pt-BR" sz="2400" dirty="0" smtClean="0"/>
              <a:t>9. </a:t>
            </a:r>
            <a:r>
              <a:rPr lang="pt-BR" sz="2400" dirty="0"/>
              <a:t>Introduz a formação técnica, nas escolas que aderirem ao Programa de escolas de tempo integral, como uma das possibilidades de itinerário </a:t>
            </a:r>
            <a:r>
              <a:rPr lang="pt-BR" sz="2400" dirty="0" smtClean="0"/>
              <a:t>formativo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35373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b="1" dirty="0"/>
              <a:t>1. PRINCIPAIS MEDIDAS (continuação)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45733"/>
            <a:ext cx="10709238" cy="4366807"/>
          </a:xfrm>
        </p:spPr>
        <p:txBody>
          <a:bodyPr>
            <a:normAutofit/>
          </a:bodyPr>
          <a:lstStyle/>
          <a:p>
            <a:r>
              <a:rPr lang="pt-BR" sz="2400" dirty="0" smtClean="0"/>
              <a:t>10. </a:t>
            </a:r>
            <a:r>
              <a:rPr lang="pt-BR" sz="2400" dirty="0"/>
              <a:t>Prevê a possibilidade de reconhecimento de saberes ou competências, inclusive de cursos oferecidos por “centros ou programas ocupacionais” </a:t>
            </a:r>
          </a:p>
          <a:p>
            <a:pPr lvl="0"/>
            <a:r>
              <a:rPr lang="pt-BR" sz="2400" dirty="0" smtClean="0"/>
              <a:t>11. Consideram </a:t>
            </a:r>
            <a:r>
              <a:rPr lang="pt-BR" sz="2400" dirty="0"/>
              <a:t>como profissionais da </a:t>
            </a:r>
            <a:r>
              <a:rPr lang="pt-BR" sz="2400" dirty="0">
                <a:solidFill>
                  <a:srgbClr val="FF0000"/>
                </a:solidFill>
              </a:rPr>
              <a:t>educação escolar básica </a:t>
            </a:r>
            <a:r>
              <a:rPr lang="pt-BR" sz="2400" dirty="0"/>
              <a:t>pessoas com “notório saber</a:t>
            </a:r>
            <a:r>
              <a:rPr lang="pt-BR" sz="2400" dirty="0" smtClean="0"/>
              <a:t>” para trabalhar no ensino técnico profissional.</a:t>
            </a:r>
            <a:endParaRPr lang="pt-BR" sz="2400" dirty="0"/>
          </a:p>
          <a:p>
            <a:pPr lvl="0"/>
            <a:r>
              <a:rPr lang="pt-BR" sz="2400" dirty="0" smtClean="0"/>
              <a:t>12. Prevê </a:t>
            </a:r>
            <a:r>
              <a:rPr lang="pt-BR" sz="2400" dirty="0"/>
              <a:t>a concessão de créditos no ensino superior, a ser normatizado pelo CNE.</a:t>
            </a:r>
          </a:p>
          <a:p>
            <a:r>
              <a:rPr lang="pt-BR" sz="2400" dirty="0" smtClean="0"/>
              <a:t>13. </a:t>
            </a:r>
            <a:r>
              <a:rPr lang="pt-BR" sz="2400" dirty="0"/>
              <a:t>Define que apenas as disciplinas Língua Portuguesa e Matemática como obrigatórias nas três séries do ensino médio.</a:t>
            </a:r>
          </a:p>
          <a:p>
            <a:pPr lvl="0"/>
            <a:r>
              <a:rPr lang="pt-BR" sz="2400" dirty="0" smtClean="0"/>
              <a:t>14. </a:t>
            </a:r>
            <a:r>
              <a:rPr lang="pt-BR" sz="2400" dirty="0"/>
              <a:t>Institui o inglês como única língua obrigatória a constar no currículo do ensino </a:t>
            </a:r>
            <a:r>
              <a:rPr lang="pt-BR" sz="2400" dirty="0" smtClean="0"/>
              <a:t>médio.</a:t>
            </a:r>
          </a:p>
          <a:p>
            <a:pPr lvl="0"/>
            <a:r>
              <a:rPr lang="pt-BR" sz="2400" dirty="0" smtClean="0"/>
              <a:t>15. Revoga a Lei 11.161, de 2005, que dispõe sobre o ensino da língua espanhola.</a:t>
            </a:r>
          </a:p>
          <a:p>
            <a:pPr lvl="0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9718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2. ALGUNS SIGNIFICADOS DA PROPOSTA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5118" y="1751604"/>
            <a:ext cx="11308975" cy="4608855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t-BR" sz="2400" dirty="0" smtClean="0"/>
              <a:t> </a:t>
            </a:r>
            <a:r>
              <a:rPr lang="pt-BR" sz="2400" dirty="0"/>
              <a:t>Ela não é legítima, pois modifica a LDB, que foi resultado de muitos debates e </a:t>
            </a:r>
            <a:r>
              <a:rPr lang="pt-BR" sz="2400" dirty="0" smtClean="0"/>
              <a:t>embates, </a:t>
            </a:r>
            <a:r>
              <a:rPr lang="pt-BR" sz="2400" dirty="0"/>
              <a:t>de forma abruta e antidemocrática</a:t>
            </a:r>
            <a:r>
              <a:rPr lang="pt-BR" sz="24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 smtClean="0"/>
              <a:t> Revela </a:t>
            </a:r>
            <a:r>
              <a:rPr lang="pt-BR" sz="2400" dirty="0"/>
              <a:t>uma visão minimalista e instrumental do ensino médio;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400" dirty="0" smtClean="0"/>
              <a:t> O </a:t>
            </a:r>
            <a:r>
              <a:rPr lang="pt-BR" sz="2400" dirty="0"/>
              <a:t>objetivo não é considerar a diversidade mas </a:t>
            </a:r>
            <a:r>
              <a:rPr lang="pt-BR" sz="2400" dirty="0" smtClean="0"/>
              <a:t>aprofundar a diversificação escolar, </a:t>
            </a:r>
            <a:r>
              <a:rPr lang="pt-BR" sz="2400" dirty="0"/>
              <a:t>conforme às exigências da divisão social-técnica do </a:t>
            </a:r>
            <a:r>
              <a:rPr lang="pt-BR" sz="2400" dirty="0" smtClean="0"/>
              <a:t>trabalho</a:t>
            </a:r>
            <a:r>
              <a:rPr lang="pt-BR" sz="2400" i="1" dirty="0" smtClean="0"/>
              <a:t>,</a:t>
            </a:r>
            <a:r>
              <a:rPr lang="pt-BR" sz="2400" dirty="0" smtClean="0"/>
              <a:t> mantendo a </a:t>
            </a:r>
            <a:r>
              <a:rPr lang="pt-BR" sz="2400" dirty="0"/>
              <a:t>discriminação dos jovens </a:t>
            </a:r>
            <a:r>
              <a:rPr lang="pt-BR" sz="2400" dirty="0" smtClean="0"/>
              <a:t>e aprofundando </a:t>
            </a:r>
            <a:r>
              <a:rPr lang="pt-BR" sz="2400" dirty="0"/>
              <a:t>as </a:t>
            </a:r>
            <a:r>
              <a:rPr lang="pt-BR" sz="2400" dirty="0" smtClean="0"/>
              <a:t>desigualdades;</a:t>
            </a:r>
            <a:endParaRPr lang="pt-BR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400" dirty="0" smtClean="0"/>
              <a:t> Promove </a:t>
            </a:r>
            <a:r>
              <a:rPr lang="pt-BR" sz="2400" dirty="0"/>
              <a:t>a maior diferenciação (desigualdades) entre as escolas e das possibilidades de formação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400" dirty="0" smtClean="0"/>
              <a:t> Afirma </a:t>
            </a:r>
            <a:r>
              <a:rPr lang="pt-BR" sz="2400" dirty="0"/>
              <a:t>buscar tornar </a:t>
            </a:r>
            <a:r>
              <a:rPr lang="pt-BR" sz="2400" dirty="0" smtClean="0"/>
              <a:t>mais </a:t>
            </a:r>
            <a:r>
              <a:rPr lang="pt-BR" sz="2400" dirty="0"/>
              <a:t>atrativo o ensino médio, pela flexibilidade. Isso revela dois equívocos:</a:t>
            </a:r>
          </a:p>
          <a:p>
            <a:pPr lvl="1"/>
            <a:r>
              <a:rPr lang="pt-BR" sz="2400" dirty="0"/>
              <a:t>primeiro, a flexibilidade não é para os alunos</a:t>
            </a:r>
          </a:p>
          <a:p>
            <a:pPr lvl="1"/>
            <a:r>
              <a:rPr lang="pt-BR" sz="2400" dirty="0"/>
              <a:t>segundo, a grade curricular não é o único determinante da qualidade da educação</a:t>
            </a:r>
            <a:r>
              <a:rPr lang="pt-BR" sz="2400" dirty="0" smtClean="0"/>
              <a:t>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400" dirty="0" smtClean="0"/>
              <a:t> Dissimula um grande problema da educação nacional, a falta de professores qualificados para a docência, principalmente em locais de difícil acesso.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/>
              <a:t> Dá uma resposta ao problema nacional de docentes qualificados admitindo professores com notório saber para o ensino técnico e a supressão de disciplinas no ensino médio não profissional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58315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BR" sz="4000" b="1" dirty="0" smtClean="0"/>
              <a:t>2. ALGUNS SIGNIFICADOS DA PROPOSTA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98489" y="1845733"/>
            <a:ext cx="10625071" cy="4336125"/>
          </a:xfrm>
        </p:spPr>
        <p:txBody>
          <a:bodyPr>
            <a:no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pt-BR" sz="2400" dirty="0" smtClean="0"/>
              <a:t> Coloca </a:t>
            </a:r>
            <a:r>
              <a:rPr lang="pt-BR" sz="2400" dirty="0"/>
              <a:t>o ensino médio a serviço da produção de sujeitos </a:t>
            </a:r>
            <a:r>
              <a:rPr lang="pt-BR" sz="2400" dirty="0" smtClean="0"/>
              <a:t>produtivos;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400" dirty="0" smtClean="0"/>
              <a:t> Lógica </a:t>
            </a:r>
            <a:r>
              <a:rPr lang="pt-BR" sz="2400" dirty="0"/>
              <a:t>de formação das personalidades produtivas (com as competências genéricas essenciais);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400" dirty="0" smtClean="0"/>
              <a:t> Redução </a:t>
            </a:r>
            <a:r>
              <a:rPr lang="pt-BR" sz="2400" dirty="0"/>
              <a:t>do conceito de educação </a:t>
            </a:r>
            <a:r>
              <a:rPr lang="pt-BR" sz="2400" dirty="0" smtClean="0"/>
              <a:t>básica (abandono da perspectiva universalista);</a:t>
            </a:r>
            <a:endParaRPr lang="pt-BR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400" dirty="0" smtClean="0"/>
              <a:t> Redução </a:t>
            </a:r>
            <a:r>
              <a:rPr lang="pt-BR" sz="2400" dirty="0"/>
              <a:t>do conceito de educação pública </a:t>
            </a:r>
            <a:r>
              <a:rPr lang="pt-BR" sz="2400" dirty="0" smtClean="0"/>
              <a:t>estatal;</a:t>
            </a:r>
            <a:endParaRPr lang="pt-BR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400" dirty="0" smtClean="0"/>
              <a:t> A </a:t>
            </a:r>
            <a:r>
              <a:rPr lang="pt-BR" sz="2400" dirty="0"/>
              <a:t>MP fere de morte a proposta de ensino integrado (previsto </a:t>
            </a:r>
            <a:r>
              <a:rPr lang="pt-BR" sz="2400" dirty="0" smtClean="0"/>
              <a:t>na meta 10 do </a:t>
            </a:r>
            <a:r>
              <a:rPr lang="pt-BR" sz="2400" dirty="0"/>
              <a:t>PNE</a:t>
            </a:r>
            <a:r>
              <a:rPr lang="pt-BR" sz="2400" dirty="0" smtClean="0"/>
              <a:t>);</a:t>
            </a:r>
            <a:endParaRPr lang="pt-BR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400" dirty="0" smtClean="0"/>
              <a:t> retoma a lógica das competências como referência pedagógica.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400" dirty="0"/>
              <a:t> </a:t>
            </a:r>
            <a:r>
              <a:rPr lang="pt-BR" sz="2400" dirty="0" smtClean="0"/>
              <a:t>Não </a:t>
            </a:r>
            <a:r>
              <a:rPr lang="pt-BR" sz="2400" dirty="0"/>
              <a:t>considera o ensino médio noturno, o que pode indicar considerarem a proposta de extinção do ensino médio </a:t>
            </a:r>
            <a:r>
              <a:rPr lang="pt-BR" sz="2400" dirty="0" smtClean="0"/>
              <a:t>noturno e de outras formas alternativas como o SOME, no Pará.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08355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/>
              <a:t>3. É NECESSÁRIO DEFENDER:</a:t>
            </a: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2353" y="1684370"/>
            <a:ext cx="11187953" cy="4770218"/>
          </a:xfrm>
        </p:spPr>
        <p:txBody>
          <a:bodyPr>
            <a:no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pt-BR" sz="2200" dirty="0" smtClean="0"/>
              <a:t> Contra </a:t>
            </a:r>
            <a:r>
              <a:rPr lang="pt-BR" sz="2200" dirty="0"/>
              <a:t>as ênfases e em defesa da formação comum porque o EM é EDUCAÇÃO </a:t>
            </a:r>
            <a:r>
              <a:rPr lang="pt-BR" sz="2200" dirty="0" smtClean="0"/>
              <a:t>BÁSICA, conforme prevê </a:t>
            </a:r>
            <a:r>
              <a:rPr lang="pt-BR" sz="2200" dirty="0"/>
              <a:t>a </a:t>
            </a:r>
            <a:r>
              <a:rPr lang="pt-BR" sz="2200" dirty="0" smtClean="0"/>
              <a:t>LDB;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200" dirty="0" smtClean="0"/>
              <a:t>Em favor de um currículo do EM rico, variado, garantindo o acesso a ciência, a cultura e aos desportos, fornecendo bases sólidas para a formação do cidadão pleno, capaz de trabalhar e de viver dignamente no sociedade contemporânea;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200" dirty="0"/>
              <a:t> </a:t>
            </a:r>
            <a:r>
              <a:rPr lang="pt-BR" sz="2200" dirty="0" smtClean="0"/>
              <a:t>No </a:t>
            </a:r>
            <a:r>
              <a:rPr lang="pt-BR" sz="2200" dirty="0"/>
              <a:t>caso do ensino técnico </a:t>
            </a:r>
            <a:r>
              <a:rPr lang="pt-BR" sz="2200" dirty="0" smtClean="0"/>
              <a:t>defende-se o </a:t>
            </a:r>
            <a:r>
              <a:rPr lang="pt-BR" sz="2200" dirty="0"/>
              <a:t>Ensino Médio Integrado, já previsto na LDB; </a:t>
            </a:r>
            <a:endParaRPr lang="pt-BR" sz="220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200" dirty="0"/>
              <a:t> </a:t>
            </a:r>
            <a:r>
              <a:rPr lang="pt-BR" sz="2200" dirty="0" smtClean="0"/>
              <a:t>Em defesa da profissionalização docente e contra a admissibilidade do professor de notório saber na educação básica.</a:t>
            </a:r>
            <a:endParaRPr lang="pt-BR" sz="22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200" dirty="0" smtClean="0"/>
              <a:t> A definição </a:t>
            </a:r>
            <a:r>
              <a:rPr lang="pt-BR" sz="2200" dirty="0"/>
              <a:t>de fonte perene de investimento para as escolas de tempo </a:t>
            </a:r>
            <a:r>
              <a:rPr lang="pt-BR" sz="2200" dirty="0" smtClean="0"/>
              <a:t>integral;</a:t>
            </a:r>
            <a:endParaRPr lang="pt-BR" sz="22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200" dirty="0" smtClean="0"/>
              <a:t> Não </a:t>
            </a:r>
            <a:r>
              <a:rPr lang="pt-BR" sz="2200" dirty="0"/>
              <a:t>permissão do uso de recursos do FUNDEB para </a:t>
            </a:r>
            <a:r>
              <a:rPr lang="pt-BR" sz="2200" dirty="0" smtClean="0"/>
              <a:t>financiamento de “empresas de serviços educacionais” e </a:t>
            </a:r>
            <a:r>
              <a:rPr lang="pt-BR" sz="2200" dirty="0" err="1"/>
              <a:t>OSs</a:t>
            </a:r>
            <a:r>
              <a:rPr lang="pt-BR" sz="2200" dirty="0" smtClean="0"/>
              <a:t>.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3013941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/>
              <a:t>CONSIDERAÇÕES FINAIS</a:t>
            </a: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01520" y="1737360"/>
            <a:ext cx="10254159" cy="4547530"/>
          </a:xfrm>
        </p:spPr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pt-BR" sz="2800" dirty="0" smtClean="0"/>
              <a:t> A Reforma em curso atende a demandas do Movimento Todos pela Educação e do CONSED, principais interlocutores da Reforma.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800" dirty="0" smtClean="0"/>
              <a:t>Em nome da “</a:t>
            </a:r>
            <a:r>
              <a:rPr lang="pt-BR" sz="2800" dirty="0"/>
              <a:t>educação integral</a:t>
            </a:r>
            <a:r>
              <a:rPr lang="pt-BR" sz="2800" dirty="0" smtClean="0"/>
              <a:t>” o governo propõe o </a:t>
            </a:r>
            <a:r>
              <a:rPr lang="pt-BR" sz="2800" dirty="0"/>
              <a:t>fatiamento do ensino médio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800" dirty="0" smtClean="0"/>
              <a:t> A maior </a:t>
            </a:r>
            <a:r>
              <a:rPr lang="pt-BR" sz="2800" dirty="0"/>
              <a:t>diversificação / diferenciação </a:t>
            </a:r>
            <a:r>
              <a:rPr lang="pt-BR" sz="2800" dirty="0" smtClean="0"/>
              <a:t>escolar </a:t>
            </a:r>
            <a:r>
              <a:rPr lang="pt-BR" sz="2800" dirty="0"/>
              <a:t>numa sociedade </a:t>
            </a:r>
            <a:r>
              <a:rPr lang="pt-BR" sz="2800" dirty="0" smtClean="0"/>
              <a:t>de profundas desigualdades </a:t>
            </a:r>
            <a:r>
              <a:rPr lang="pt-BR" sz="2800" dirty="0"/>
              <a:t>significa </a:t>
            </a:r>
            <a:r>
              <a:rPr lang="pt-BR" sz="2800" dirty="0" smtClean="0"/>
              <a:t>agudizar os processos de exclusão dos jovens mais vulneráveis: pobres, negros, moradores de periferias, ribeirinhos etc.</a:t>
            </a:r>
            <a:endParaRPr lang="pt-BR" sz="28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800" dirty="0" smtClean="0"/>
              <a:t> Somente </a:t>
            </a:r>
            <a:r>
              <a:rPr lang="pt-BR" sz="2800" dirty="0"/>
              <a:t>a mobilização de estudantes e </a:t>
            </a:r>
            <a:r>
              <a:rPr lang="pt-BR" sz="2800" dirty="0" smtClean="0"/>
              <a:t>profissionais da educação, </a:t>
            </a:r>
            <a:r>
              <a:rPr lang="pt-BR" sz="2800" dirty="0"/>
              <a:t>os principais sujeitos da educação, pode barrar essa MP</a:t>
            </a:r>
            <a:r>
              <a:rPr lang="pt-BR" sz="2800" dirty="0" smtClean="0"/>
              <a:t>.</a:t>
            </a:r>
            <a:r>
              <a:rPr lang="pt-BR" sz="2400" dirty="0"/>
              <a:t> 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373259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5453</TotalTime>
  <Words>1051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 REFORMA DO ENSINO MÉDIO DO GOVERNO (ILEGÍTIMO) TEMER</vt:lpstr>
      <vt:lpstr>Considerações iniciais</vt:lpstr>
      <vt:lpstr>1. PRINCIPAIS MEDIDAS</vt:lpstr>
      <vt:lpstr>1. PRINCIPAIS MEDIDAS (continuação)</vt:lpstr>
      <vt:lpstr>1. PRINCIPAIS MEDIDAS (continuação)</vt:lpstr>
      <vt:lpstr>2. ALGUNS SIGNIFICADOS DA PROPOSTA</vt:lpstr>
      <vt:lpstr>2. ALGUNS SIGNIFICADOS DA PROPOSTA</vt:lpstr>
      <vt:lpstr>3. É NECESSÁRIO DEFENDER:</vt:lpstr>
      <vt:lpstr>CONSIDERAÇÕES FINAIS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EDUCAÇÃO INTEGRAL E ESCOLA UNITÁRIA: REFLEXÕES SOBRE A FORMAÇÃO DO SUJEITO</dc:title>
  <dc:creator>Ronaldo Araujo</dc:creator>
  <cp:lastModifiedBy>Gean Noronha</cp:lastModifiedBy>
  <cp:revision>87</cp:revision>
  <dcterms:created xsi:type="dcterms:W3CDTF">2015-02-26T01:58:26Z</dcterms:created>
  <dcterms:modified xsi:type="dcterms:W3CDTF">2016-11-24T14:43:19Z</dcterms:modified>
</cp:coreProperties>
</file>